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322AA9A1-9849-4B1C-857A-829E2A389F55}">
  <a:tblStyle styleId="{322AA9A1-9849-4B1C-857A-829E2A389F5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1318608cdd6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1318608cdd6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Bryce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318608cdd6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1318608cdd6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Jaren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318608cdd6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1318608cdd6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Jaren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318608cdd6_2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1318608cdd6_2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Josh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318608cdd6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318608cdd6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318608cdd6_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1318608cdd6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Josh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318608cdd6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1318608cdd6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Josh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318608cdd6_4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1318608cdd6_4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Bryce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318608cdd6_4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1318608cdd6_4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Bryce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318608cdd6_4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1318608cdd6_4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Bryce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131638c2561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131638c2561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Jaren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318608cdd6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1318608cdd6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Bryce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318608cdd6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1318608cdd6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Bryce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31638c2561_0_2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131638c2561_0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anyone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131638c2561_0_3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131638c2561_0_3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Jaren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131638c2561_0_3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131638c2561_0_3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Jaren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318608cdd6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1318608cdd6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31638c2561_0_3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131638c2561_0_3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Christopher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318608cdd6_4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1318608cdd6_4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Christopher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318608cdd6_2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1318608cdd6_2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Christopher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318608cdd6_2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1318608cdd6_2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Christopher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>
    <mc:Choice Requires="p14">
      <p:transition spd="slow" p14:dur="22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Relationship Id="rId4" Type="http://schemas.openxmlformats.org/officeDocument/2006/relationships/image" Target="../media/image8.png"/><Relationship Id="rId5" Type="http://schemas.openxmlformats.org/officeDocument/2006/relationships/image" Target="../media/image10.png"/><Relationship Id="rId6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Relationship Id="rId4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://www.youtube.com/watch?v=N2XqIEvIvsA" TargetMode="External"/><Relationship Id="rId4" Type="http://schemas.openxmlformats.org/officeDocument/2006/relationships/image" Target="../media/image13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Relationship Id="rId4" Type="http://schemas.openxmlformats.org/officeDocument/2006/relationships/image" Target="../media/image1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www.atthehive.com/2022/5/30/23146034/advanced-stats-class-the-hornets-defensive-rating-was-the-teams-downfall" TargetMode="External"/><Relationship Id="rId4" Type="http://schemas.openxmlformats.org/officeDocument/2006/relationships/hyperlink" Target="https://www.basketball-reference.com/teams/CHO/2022.html" TargetMode="External"/><Relationship Id="rId5" Type="http://schemas.openxmlformats.org/officeDocument/2006/relationships/hyperlink" Target="https://nbadraft.theringer.com/mock-draft" TargetMode="External"/><Relationship Id="rId6" Type="http://schemas.openxmlformats.org/officeDocument/2006/relationships/hyperlink" Target="https://basketball.realgm.com/nba/teams/Charlotte-Hornets/3/depth-charts" TargetMode="External"/><Relationship Id="rId7" Type="http://schemas.openxmlformats.org/officeDocument/2006/relationships/hyperlink" Target="https://www.nbadraft.net/players/ochai-agbaji/#per-game" TargetMode="External"/><Relationship Id="rId8" Type="http://schemas.openxmlformats.org/officeDocument/2006/relationships/hyperlink" Target="https://www.grizzlybearblues.com/2022/6/1/23148898/2022-nba-draft-prospect-profiles-ochai-agbaji-memphis-grizzlies-kansas-jayhawks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hyperlink" Target="http://www.youtube.com/watch?v=770UhSe6x2c" TargetMode="External"/><Relationship Id="rId4" Type="http://schemas.openxmlformats.org/officeDocument/2006/relationships/image" Target="../media/image4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150462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Charlotte Hornets Group Project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435090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" sz="2080"/>
              <a:t>Bryce Rummel, Chris Saacks, Joshua McDonald, and Jaren Robbins</a:t>
            </a:r>
            <a:endParaRPr sz="2080"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 amt="26000"/>
          </a:blip>
          <a:stretch>
            <a:fillRect/>
          </a:stretch>
        </p:blipFill>
        <p:spPr>
          <a:xfrm>
            <a:off x="1920711" y="0"/>
            <a:ext cx="5302578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Former 13 picks Comparisons </a:t>
            </a:r>
            <a:endParaRPr/>
          </a:p>
        </p:txBody>
      </p:sp>
      <p:sp>
        <p:nvSpPr>
          <p:cNvPr id="120" name="Google Shape;120;p22"/>
          <p:cNvSpPr txBox="1"/>
          <p:nvPr/>
        </p:nvSpPr>
        <p:spPr>
          <a:xfrm>
            <a:off x="152400" y="1017725"/>
            <a:ext cx="6807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Ochai Agbaji 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21" name="Google Shape;121;p22"/>
          <p:cNvSpPr txBox="1"/>
          <p:nvPr/>
        </p:nvSpPr>
        <p:spPr>
          <a:xfrm>
            <a:off x="152400" y="3932150"/>
            <a:ext cx="4868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Markieff</a:t>
            </a:r>
            <a:r>
              <a:rPr lang="en">
                <a:solidFill>
                  <a:schemeClr val="dk1"/>
                </a:solidFill>
              </a:rPr>
              <a:t> Morris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22" name="Google Shape;12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362443"/>
            <a:ext cx="8839201" cy="625984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2"/>
          <p:cNvSpPr txBox="1"/>
          <p:nvPr/>
        </p:nvSpPr>
        <p:spPr>
          <a:xfrm>
            <a:off x="153075" y="3058463"/>
            <a:ext cx="2877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Devin Booker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24" name="Google Shape;124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278918"/>
            <a:ext cx="8839200" cy="823993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2"/>
          <p:cNvSpPr txBox="1"/>
          <p:nvPr/>
        </p:nvSpPr>
        <p:spPr>
          <a:xfrm>
            <a:off x="152400" y="1957863"/>
            <a:ext cx="402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Donovan Mitchell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26" name="Google Shape;126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1393700"/>
            <a:ext cx="8839201" cy="62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400" y="4364100"/>
            <a:ext cx="8839199" cy="6129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2021-2022 Charlotte Hornets Depth Chart</a:t>
            </a:r>
            <a:endParaRPr/>
          </a:p>
        </p:txBody>
      </p:sp>
      <p:pic>
        <p:nvPicPr>
          <p:cNvPr id="133" name="Google Shape;13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0975" y="1017725"/>
            <a:ext cx="7022056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Isaiah Thomas Problem</a:t>
            </a:r>
            <a:endParaRPr/>
          </a:p>
        </p:txBody>
      </p:sp>
      <p:pic>
        <p:nvPicPr>
          <p:cNvPr id="139" name="Google Shape;139;p24" title="BPM Ranking (&gt;200 MP)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254613"/>
            <a:ext cx="4260300" cy="26342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4" title="WS/48 Ranking (&gt;200 MP)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689" y="1254625"/>
            <a:ext cx="4260285" cy="2634274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4"/>
          <p:cNvSpPr txBox="1"/>
          <p:nvPr/>
        </p:nvSpPr>
        <p:spPr>
          <a:xfrm>
            <a:off x="311675" y="3900288"/>
            <a:ext cx="42603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200">
                <a:solidFill>
                  <a:schemeClr val="lt2"/>
                </a:solidFill>
              </a:rPr>
              <a:t>Win Shares Per 48 Minutes</a:t>
            </a:r>
            <a:endParaRPr sz="12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2"/>
                </a:solidFill>
              </a:rPr>
              <a:t>An estimate of the number of wins contributed by a player per 48 minutes (league average is approximately .100)</a:t>
            </a:r>
            <a:endParaRPr sz="1200">
              <a:solidFill>
                <a:schemeClr val="lt2"/>
              </a:solidFill>
            </a:endParaRPr>
          </a:p>
        </p:txBody>
      </p:sp>
      <p:sp>
        <p:nvSpPr>
          <p:cNvPr id="142" name="Google Shape;142;p24"/>
          <p:cNvSpPr txBox="1"/>
          <p:nvPr/>
        </p:nvSpPr>
        <p:spPr>
          <a:xfrm>
            <a:off x="4572000" y="3900288"/>
            <a:ext cx="42603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200">
                <a:solidFill>
                  <a:schemeClr val="lt2"/>
                </a:solidFill>
              </a:rPr>
              <a:t>Box Plus/Minus</a:t>
            </a:r>
            <a:endParaRPr sz="12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2"/>
                </a:solidFill>
              </a:rPr>
              <a:t>A box score estimate of the points per 100 possessions a player contributed above a league-average player, translated to an average team.</a:t>
            </a:r>
            <a:endParaRPr sz="12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5"/>
          <p:cNvSpPr txBox="1"/>
          <p:nvPr>
            <p:ph type="title"/>
          </p:nvPr>
        </p:nvSpPr>
        <p:spPr>
          <a:xfrm>
            <a:off x="311700" y="3108850"/>
            <a:ext cx="8520600" cy="13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With the 15th pick in the 2022 NBA Draft, the Charlotte Hornets select…</a:t>
            </a:r>
            <a:endParaRPr/>
          </a:p>
        </p:txBody>
      </p:sp>
      <p:sp>
        <p:nvSpPr>
          <p:cNvPr id="148" name="Google Shape;148;p25"/>
          <p:cNvSpPr txBox="1"/>
          <p:nvPr/>
        </p:nvSpPr>
        <p:spPr>
          <a:xfrm>
            <a:off x="489150" y="387750"/>
            <a:ext cx="8165700" cy="17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Former players drafted at Pick 15: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b="1" lang="en" sz="1200">
                <a:solidFill>
                  <a:schemeClr val="dk1"/>
                </a:solidFill>
              </a:rPr>
              <a:t>Kelly Oubre </a:t>
            </a:r>
            <a:r>
              <a:rPr lang="en" sz="1200">
                <a:solidFill>
                  <a:schemeClr val="dk1"/>
                </a:solidFill>
              </a:rPr>
              <a:t>(on Hornets roster </a:t>
            </a:r>
            <a:r>
              <a:rPr lang="en" sz="1200">
                <a:solidFill>
                  <a:schemeClr val="dk1"/>
                </a:solidFill>
              </a:rPr>
              <a:t>currently</a:t>
            </a:r>
            <a:r>
              <a:rPr lang="en" sz="1200">
                <a:solidFill>
                  <a:schemeClr val="dk1"/>
                </a:solidFill>
              </a:rPr>
              <a:t>) - Atlanta Hawks (traded to the Washington Wizards)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b="1" lang="en" sz="1200">
                <a:solidFill>
                  <a:schemeClr val="dk1"/>
                </a:solidFill>
              </a:rPr>
              <a:t>Giannis Antetokounmpo </a:t>
            </a:r>
            <a:r>
              <a:rPr lang="en" sz="1200">
                <a:solidFill>
                  <a:schemeClr val="dk1"/>
                </a:solidFill>
              </a:rPr>
              <a:t>- Milwaukee Bucks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b="1" lang="en" sz="1200">
                <a:solidFill>
                  <a:schemeClr val="dk1"/>
                </a:solidFill>
              </a:rPr>
              <a:t>Kawhi Leonard </a:t>
            </a:r>
            <a:r>
              <a:rPr lang="en" sz="1200">
                <a:solidFill>
                  <a:schemeClr val="dk1"/>
                </a:solidFill>
              </a:rPr>
              <a:t>- Indiana Pacers (traded to San Antonio Spurs)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b="1" lang="en" sz="1200">
                <a:solidFill>
                  <a:schemeClr val="dk1"/>
                </a:solidFill>
              </a:rPr>
              <a:t>Steve Nash </a:t>
            </a:r>
            <a:r>
              <a:rPr lang="en" sz="1200">
                <a:solidFill>
                  <a:schemeClr val="dk1"/>
                </a:solidFill>
              </a:rPr>
              <a:t>- Phoenix Suns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b="1" lang="en" sz="1200">
                <a:solidFill>
                  <a:schemeClr val="dk1"/>
                </a:solidFill>
              </a:rPr>
              <a:t>Dell Curry </a:t>
            </a:r>
            <a:r>
              <a:rPr lang="en" sz="1200">
                <a:solidFill>
                  <a:schemeClr val="dk1"/>
                </a:solidFill>
              </a:rPr>
              <a:t>- Utah Jazz (10 seasons with Charlotte Hornets)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ubscribe to DraftExpress here http://www.youtube.com/user/DraftExpress?sub_confirmation=1. NBA Draft scouting video. NBA prospect. DraftExpress. NCAA basketball. http://www.draftexpress.com, https://twitter.com/DraftExpress" id="153" name="Google Shape;153;p26" title="Dyson Daniels 2022 Pro Day Workout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2200">
        <p:fade thruBlk="1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27"/>
          <p:cNvPicPr preferRelativeResize="0"/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0" y="56150"/>
            <a:ext cx="9144000" cy="5031202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Dyson Daniels (G) - </a:t>
            </a:r>
            <a:r>
              <a:rPr lang="en"/>
              <a:t>G-League Ignite</a:t>
            </a:r>
            <a:endParaRPr/>
          </a:p>
        </p:txBody>
      </p:sp>
      <p:sp>
        <p:nvSpPr>
          <p:cNvPr id="160" name="Google Shape;160;p27"/>
          <p:cNvSpPr txBox="1"/>
          <p:nvPr>
            <p:ph idx="1" type="body"/>
          </p:nvPr>
        </p:nvSpPr>
        <p:spPr>
          <a:xfrm>
            <a:off x="311700" y="10177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6’7”, 200  lbs, 19 years-old. From Australia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Incubated by </a:t>
            </a:r>
            <a:r>
              <a:rPr lang="en" sz="1200">
                <a:solidFill>
                  <a:schemeClr val="dk1"/>
                </a:solidFill>
              </a:rPr>
              <a:t>the G-League in order to come out a much more powerful player.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Analytically defensive player with great improvisational skills. Quick-witted</a:t>
            </a:r>
            <a:endParaRPr sz="1200">
              <a:solidFill>
                <a:schemeClr val="dk1"/>
              </a:solidFill>
            </a:endParaRPr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en" sz="1200">
                <a:solidFill>
                  <a:schemeClr val="dk1"/>
                </a:solidFill>
              </a:rPr>
              <a:t>Allows this player to make plays coming off sharp angles.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Ignite players in the league (Jalen Green, Jonathan Kuminga)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Fantastic defensive player</a:t>
            </a:r>
            <a:endParaRPr sz="1200">
              <a:solidFill>
                <a:schemeClr val="dk1"/>
              </a:solidFill>
            </a:endParaRPr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en" sz="1200">
                <a:solidFill>
                  <a:schemeClr val="dk1"/>
                </a:solidFill>
              </a:rPr>
              <a:t>Especially against other guards and wings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Big, versatile ball handler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Unselfish, natural passer and good court vision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Attacks the boards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Active hands (lots of steals)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Good game manager - moves the ball and connects well with teammates</a:t>
            </a:r>
            <a:endParaRPr sz="1200">
              <a:solidFill>
                <a:schemeClr val="dk1"/>
              </a:solidFill>
            </a:endParaRPr>
          </a:p>
        </p:txBody>
      </p:sp>
      <p:pic>
        <p:nvPicPr>
          <p:cNvPr id="161" name="Google Shape;161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80974" y="2466650"/>
            <a:ext cx="3663036" cy="2676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Weaknesses</a:t>
            </a:r>
            <a:endParaRPr/>
          </a:p>
        </p:txBody>
      </p:sp>
      <p:sp>
        <p:nvSpPr>
          <p:cNvPr id="167" name="Google Shape;167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More shot practice is required (FTs and 3Ps) (Inconsistent shooter)</a:t>
            </a:r>
            <a:endParaRPr sz="1200">
              <a:solidFill>
                <a:schemeClr val="dk1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en" sz="1200">
                <a:solidFill>
                  <a:schemeClr val="dk1"/>
                </a:solidFill>
              </a:rPr>
              <a:t>3P% - 29.9%</a:t>
            </a:r>
            <a:endParaRPr sz="1200">
              <a:solidFill>
                <a:schemeClr val="dk1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en" sz="1200">
                <a:solidFill>
                  <a:schemeClr val="dk1"/>
                </a:solidFill>
              </a:rPr>
              <a:t>FT% - 53.3% 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Lackluster handles. With time and practice, can be amazing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Could be more explosive</a:t>
            </a:r>
            <a:endParaRPr sz="1200">
              <a:solidFill>
                <a:schemeClr val="dk1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en" sz="1200">
                <a:solidFill>
                  <a:schemeClr val="dk1"/>
                </a:solidFill>
              </a:rPr>
              <a:t>Makes attempting layups much more difficult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Rarely gets to the FT line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Often is too unselfish and passes up layups</a:t>
            </a:r>
            <a:endParaRPr sz="1200">
              <a:solidFill>
                <a:schemeClr val="dk1"/>
              </a:solidFill>
            </a:endParaRPr>
          </a:p>
        </p:txBody>
      </p:sp>
      <p:pic>
        <p:nvPicPr>
          <p:cNvPr id="168" name="Google Shape;16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11" y="2571750"/>
            <a:ext cx="4571991" cy="2569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Statistics</a:t>
            </a:r>
            <a:endParaRPr/>
          </a:p>
        </p:txBody>
      </p:sp>
      <p:pic>
        <p:nvPicPr>
          <p:cNvPr id="174" name="Google Shape;17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343290"/>
            <a:ext cx="9144001" cy="883435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9"/>
          <p:cNvSpPr txBox="1"/>
          <p:nvPr/>
        </p:nvSpPr>
        <p:spPr>
          <a:xfrm>
            <a:off x="193875" y="1186075"/>
            <a:ext cx="49155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Small sample size - 14 games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2 STL per game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.7 BLK per game as a PG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Only 2.1 fouls per game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6.2 RPG, would be 5th in the NBA for PG’s (behind LaMelo Ball)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76" name="Google Shape;176;p29"/>
          <p:cNvSpPr txBox="1"/>
          <p:nvPr/>
        </p:nvSpPr>
        <p:spPr>
          <a:xfrm>
            <a:off x="5109275" y="1220300"/>
            <a:ext cx="37230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Only 1.4 FTA per game(FT/FGA - .14)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25.5% 3PT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HOB (hands on buckets) FG + Assists/ Team FG - .222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would he fit with the Hornets?</a:t>
            </a:r>
            <a:endParaRPr/>
          </a:p>
        </p:txBody>
      </p:sp>
      <p:sp>
        <p:nvSpPr>
          <p:cNvPr id="182" name="Google Shape;182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He can be a contributor and productive guard coming off of the bench.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Daniels’ size would allow the team to have a “small ball” approach during certain parts of the game.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A real world example of a 3 guard lineup - 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2020 OKC Thunder. Had a lineup of Chris Paul, Shai Gilgeous-Alexander, and Dennis Schröder. Schröder off of the bench. 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Similarly, Hornets can run a lineup with LaMelo Ball, Terry Rozier, and Dyson Daniels. Both LaMelo Ball and Dyson Daniels have the size to make this even more effective. 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Comparable Players:</a:t>
            </a:r>
            <a:endParaRPr/>
          </a:p>
        </p:txBody>
      </p:sp>
      <p:sp>
        <p:nvSpPr>
          <p:cNvPr id="188" name="Google Shape;188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No perfect comparisons, however here are some similar players.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Derrick White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Kyle Anderson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Evan Turner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Dejounte Murray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Josh Giddey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Lonzo Ball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89" name="Google Shape;189;p31"/>
          <p:cNvPicPr preferRelativeResize="0"/>
          <p:nvPr/>
        </p:nvPicPr>
        <p:blipFill rotWithShape="1">
          <a:blip r:embed="rId3">
            <a:alphaModFix/>
          </a:blip>
          <a:srcRect b="-8420" l="0" r="0" t="8420"/>
          <a:stretch/>
        </p:blipFill>
        <p:spPr>
          <a:xfrm>
            <a:off x="4233100" y="1870375"/>
            <a:ext cx="4910899" cy="32731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Needs</a:t>
            </a:r>
            <a:endParaRPr/>
          </a:p>
        </p:txBody>
      </p:sp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At first glance: a </a:t>
            </a:r>
            <a:r>
              <a:rPr lang="en"/>
              <a:t>shiny</a:t>
            </a:r>
            <a:r>
              <a:rPr lang="en"/>
              <a:t> new Center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Interior defense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Shot blocking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However, this is not the biggest need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Opponents shot </a:t>
            </a:r>
            <a:r>
              <a:rPr b="1" lang="en"/>
              <a:t>62.6%</a:t>
            </a:r>
            <a:r>
              <a:rPr lang="en"/>
              <a:t> on shots less than </a:t>
            </a:r>
            <a:r>
              <a:rPr b="1" lang="en"/>
              <a:t>5 ft</a:t>
            </a:r>
            <a:r>
              <a:rPr lang="en"/>
              <a:t> - ranked </a:t>
            </a:r>
            <a:r>
              <a:rPr b="1" lang="en"/>
              <a:t>10th</a:t>
            </a:r>
            <a:r>
              <a:rPr lang="en"/>
              <a:t> overall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b="1" lang="en"/>
              <a:t>Plumlee</a:t>
            </a:r>
            <a:r>
              <a:rPr lang="en"/>
              <a:t> - team’s best defensive rating (players averaging &gt;20 mins)</a:t>
            </a:r>
            <a:endParaRPr/>
          </a:p>
        </p:txBody>
      </p:sp>
      <p:pic>
        <p:nvPicPr>
          <p:cNvPr id="63" name="Google Shape;63;p14" title="DBPM Ranking (&gt;200 MP)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1" y="1152486"/>
            <a:ext cx="4260300" cy="2634286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4"/>
          <p:cNvSpPr txBox="1"/>
          <p:nvPr/>
        </p:nvSpPr>
        <p:spPr>
          <a:xfrm>
            <a:off x="4572000" y="3921525"/>
            <a:ext cx="42603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000">
                <a:solidFill>
                  <a:schemeClr val="lt2"/>
                </a:solidFill>
              </a:rPr>
              <a:t>Defensive Box Plus/Minus</a:t>
            </a:r>
            <a:endParaRPr b="1" i="1" sz="10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chemeClr val="lt2"/>
                </a:solidFill>
              </a:rPr>
              <a:t>A box score estimate of the defensive points per 100 </a:t>
            </a:r>
            <a:r>
              <a:rPr i="1" lang="en" sz="1000">
                <a:solidFill>
                  <a:schemeClr val="lt2"/>
                </a:solidFill>
              </a:rPr>
              <a:t>possessions</a:t>
            </a:r>
            <a:r>
              <a:rPr i="1" lang="en" sz="1000">
                <a:solidFill>
                  <a:schemeClr val="lt2"/>
                </a:solidFill>
              </a:rPr>
              <a:t> a player contributed above a league-average player, translated to an average team.</a:t>
            </a:r>
            <a:endParaRPr i="1" sz="1000">
              <a:solidFill>
                <a:schemeClr val="lt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Other Options in the draft</a:t>
            </a:r>
            <a:endParaRPr/>
          </a:p>
        </p:txBody>
      </p:sp>
      <p:sp>
        <p:nvSpPr>
          <p:cNvPr id="195" name="Google Shape;195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Mark Williams </a:t>
            </a:r>
            <a:r>
              <a:rPr lang="en"/>
              <a:t>(C) - </a:t>
            </a:r>
            <a:r>
              <a:rPr i="1" lang="en"/>
              <a:t>Duke</a:t>
            </a:r>
            <a:endParaRPr i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Strengths - shot blocking, off-ball defense, interior scoring, rebounding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Weaknesses - lateral quickness, playmaking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i="1" lang="en"/>
              <a:t>Hassan Whiteside, Robert Williams</a:t>
            </a:r>
            <a:endParaRPr i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9.7 PPG, 2.3 BPG, 6.3 REB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Malaki Branham (SG/SF) - </a:t>
            </a:r>
            <a:r>
              <a:rPr i="1" lang="en"/>
              <a:t>Ohio St.</a:t>
            </a:r>
            <a:endParaRPr i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Strengths - perimeter shooting, on-ball defense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Weaknesses - playmaking, passing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i="1" lang="en"/>
              <a:t>Khris Middleton, Caris Levert</a:t>
            </a:r>
            <a:endParaRPr i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13.7 PPG, 49.8 FG%, 41.6 3PT%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Jeremy Sochan (PF) - </a:t>
            </a:r>
            <a:r>
              <a:rPr i="1" lang="en"/>
              <a:t>Baylor</a:t>
            </a:r>
            <a:endParaRPr i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Strengths - on-ball defense, off-ball defense, feel for the game, playmaking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Weaknesses - shooting, post-up game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i="1" lang="en"/>
              <a:t>Ben Simmons, Draymond Green, Aaron Gordon</a:t>
            </a:r>
            <a:endParaRPr i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9.2 PPG, 1.3 SPG, .7 BPG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 Depth Chart</a:t>
            </a:r>
            <a:endParaRPr/>
          </a:p>
        </p:txBody>
      </p:sp>
      <p:graphicFrame>
        <p:nvGraphicFramePr>
          <p:cNvPr id="201" name="Google Shape;201;p33"/>
          <p:cNvGraphicFramePr/>
          <p:nvPr/>
        </p:nvGraphicFramePr>
        <p:xfrm>
          <a:off x="632100" y="1643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{322AA9A1-9849-4B1C-857A-829E2A389F55}</a:tableStyleId>
              </a:tblPr>
              <a:tblGrid>
                <a:gridCol w="1313300"/>
                <a:gridCol w="1313300"/>
                <a:gridCol w="1313300"/>
                <a:gridCol w="1313300"/>
                <a:gridCol w="1313300"/>
                <a:gridCol w="1313300"/>
              </a:tblGrid>
              <a:tr h="619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2"/>
                          </a:solidFill>
                        </a:rPr>
                        <a:t>PG</a:t>
                      </a:r>
                      <a:endParaRPr b="1"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2"/>
                          </a:solidFill>
                        </a:rPr>
                        <a:t>SG</a:t>
                      </a:r>
                      <a:endParaRPr b="1"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2"/>
                          </a:solidFill>
                        </a:rPr>
                        <a:t>SF</a:t>
                      </a:r>
                      <a:endParaRPr b="1"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2"/>
                          </a:solidFill>
                        </a:rPr>
                        <a:t>PF</a:t>
                      </a:r>
                      <a:endParaRPr b="1"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2"/>
                          </a:solidFill>
                        </a:rPr>
                        <a:t>C</a:t>
                      </a:r>
                      <a:endParaRPr b="1"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619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2"/>
                          </a:solidFill>
                        </a:rPr>
                        <a:t>Starters</a:t>
                      </a:r>
                      <a:endParaRPr b="1"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LaMelo Ball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Terry Rozier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Gordon Hayward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Miles Bridges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Mason Plumlee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619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2"/>
                          </a:solidFill>
                        </a:rPr>
                        <a:t>Rotation</a:t>
                      </a:r>
                      <a:endParaRPr b="1"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Dyson Daniels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Ochai Agbaji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Kelly Oubre, Jr.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PJ Washington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Montrezl Harrell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202" name="Google Shape;202;p33"/>
          <p:cNvGraphicFramePr/>
          <p:nvPr/>
        </p:nvGraphicFramePr>
        <p:xfrm>
          <a:off x="3258700" y="3500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{322AA9A1-9849-4B1C-857A-829E2A389F55}</a:tableStyleId>
              </a:tblPr>
              <a:tblGrid>
                <a:gridCol w="1313300"/>
                <a:gridCol w="1313300"/>
                <a:gridCol w="1313300"/>
              </a:tblGrid>
              <a:tr h="57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James Bouknight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Cody Martin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Jalen McDaniels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Sources</a:t>
            </a:r>
            <a:endParaRPr/>
          </a:p>
        </p:txBody>
      </p:sp>
      <p:sp>
        <p:nvSpPr>
          <p:cNvPr id="208" name="Google Shape;208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https://www.atthehive.com/2022/5/30/23146034/advanced-stats-class-the-hornets-defensive-rating-was-the-teams-downfall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https://www.basketball-reference.com/teams/CHO/2022.html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5"/>
              </a:rPr>
              <a:t>https://nbadraft.theringer.com/mock-draft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6"/>
              </a:rPr>
              <a:t>https://basketball.realgm.com/nba/teams/Charlotte-Hornets/3/depth-charts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7"/>
              </a:rPr>
              <a:t>https://www.nbadraft.net/players/ochai-agbaji/#per-game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8"/>
              </a:rPr>
              <a:t>https://www.grizzlybearblues.com/2022/6/1/23148898/2022-nba-draft-prospect-profiles-ochai-agbaji-memphis-grizzlies-kansas-jayhawks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Perimeter Defense</a:t>
            </a:r>
            <a:endParaRPr/>
          </a:p>
        </p:txBody>
      </p:sp>
      <p:sp>
        <p:nvSpPr>
          <p:cNvPr id="70" name="Google Shape;70;p1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Opponents shot </a:t>
            </a:r>
            <a:r>
              <a:rPr b="1" lang="en"/>
              <a:t>36.2%</a:t>
            </a:r>
            <a:r>
              <a:rPr lang="en"/>
              <a:t> from shots from </a:t>
            </a:r>
            <a:r>
              <a:rPr b="1" lang="en"/>
              <a:t>25 to 29 ft</a:t>
            </a:r>
            <a:endParaRPr b="1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Ranked </a:t>
            </a:r>
            <a:r>
              <a:rPr b="1" lang="en"/>
              <a:t>28th</a:t>
            </a:r>
            <a:r>
              <a:rPr lang="en"/>
              <a:t> in the league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Contested </a:t>
            </a:r>
            <a:r>
              <a:rPr b="1" lang="en"/>
              <a:t>48.4%</a:t>
            </a:r>
            <a:r>
              <a:rPr lang="en"/>
              <a:t> of all </a:t>
            </a:r>
            <a:r>
              <a:rPr lang="en"/>
              <a:t>opponent’s</a:t>
            </a:r>
            <a:r>
              <a:rPr lang="en"/>
              <a:t> shots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Tied for </a:t>
            </a:r>
            <a:r>
              <a:rPr b="1" lang="en"/>
              <a:t>23rd</a:t>
            </a:r>
            <a:r>
              <a:rPr lang="en"/>
              <a:t> in the league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Players need to close down shots more aggressively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Cleaner rotations</a:t>
            </a:r>
            <a:endParaRPr/>
          </a:p>
        </p:txBody>
      </p:sp>
      <p:pic>
        <p:nvPicPr>
          <p:cNvPr id="71" name="Google Shape;71;p15" title="DWS Ranking (&gt;200 MP)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152475"/>
            <a:ext cx="4260300" cy="2634300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5"/>
          <p:cNvSpPr txBox="1"/>
          <p:nvPr/>
        </p:nvSpPr>
        <p:spPr>
          <a:xfrm>
            <a:off x="4572000" y="3921525"/>
            <a:ext cx="4260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000">
                <a:solidFill>
                  <a:schemeClr val="lt2"/>
                </a:solidFill>
              </a:rPr>
              <a:t>Defensive Win Shares</a:t>
            </a:r>
            <a:endParaRPr b="1" i="1" sz="10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chemeClr val="lt2"/>
                </a:solidFill>
              </a:rPr>
              <a:t>An estimate of the number of wins contributed by a player due to defense.</a:t>
            </a:r>
            <a:endParaRPr i="1" sz="1000">
              <a:solidFill>
                <a:schemeClr val="lt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Former players drafted at Pick 13:</a:t>
            </a:r>
            <a:endParaRPr/>
          </a:p>
        </p:txBody>
      </p:sp>
      <p:sp>
        <p:nvSpPr>
          <p:cNvPr id="78" name="Google Shape;78;p16"/>
          <p:cNvSpPr txBox="1"/>
          <p:nvPr>
            <p:ph idx="1" type="body"/>
          </p:nvPr>
        </p:nvSpPr>
        <p:spPr>
          <a:xfrm>
            <a:off x="311700" y="1152475"/>
            <a:ext cx="8520600" cy="252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Tyler Herro</a:t>
            </a:r>
            <a:r>
              <a:rPr lang="en"/>
              <a:t> - Miami Heat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Donovan Mitchell</a:t>
            </a:r>
            <a:r>
              <a:rPr lang="en"/>
              <a:t> - Utah Jazz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Devin Booker</a:t>
            </a:r>
            <a:r>
              <a:rPr lang="en"/>
              <a:t> - Phoenix Suns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Zach </a:t>
            </a:r>
            <a:r>
              <a:rPr b="1" lang="en"/>
              <a:t>Lavine</a:t>
            </a:r>
            <a:r>
              <a:rPr lang="en"/>
              <a:t> - Minnesota </a:t>
            </a:r>
            <a:r>
              <a:rPr lang="en"/>
              <a:t>Timberwolves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Kobe Bryant</a:t>
            </a:r>
            <a:r>
              <a:rPr lang="en"/>
              <a:t> - Charlotte Hornets (traded to the LA Lakers)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Jalen Rose</a:t>
            </a:r>
            <a:r>
              <a:rPr lang="en"/>
              <a:t> - Denver Nuggets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Karl Malone</a:t>
            </a:r>
            <a:r>
              <a:rPr lang="en"/>
              <a:t> - Utah Jazz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Mitch Kupchak</a:t>
            </a:r>
            <a:r>
              <a:rPr lang="en"/>
              <a:t> (current GM of the Charlotte Hornets) - Washington Bullets</a:t>
            </a:r>
            <a:endParaRPr/>
          </a:p>
        </p:txBody>
      </p:sp>
      <p:sp>
        <p:nvSpPr>
          <p:cNvPr id="79" name="Google Shape;79;p16"/>
          <p:cNvSpPr txBox="1"/>
          <p:nvPr/>
        </p:nvSpPr>
        <p:spPr>
          <a:xfrm>
            <a:off x="311700" y="3680575"/>
            <a:ext cx="85206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</a:rPr>
              <a:t>With the 13th pick in the 2022 NBA Draft, the Charlotte Hornets select…</a:t>
            </a:r>
            <a:endParaRPr sz="2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ubscribe to DraftExpress here http://www.youtube.com/user/DraftExpress?sub_confirmation=1. NBA Draft scouting video. NBA prospect. DraftExpress. NCAA basketball. http://www.draftexpress.com, https://twitter.com/DraftExpress" id="84" name="Google Shape;84;p17" title="Ochai Agbaji Octagon Pro Day at the NBA Combine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mc:AlternateContent>
    <mc:Choice Requires="p14">
      <p:transition spd="slow" p14:dur="2700">
        <p:fade thruBlk="1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8"/>
          <p:cNvPicPr preferRelativeResize="0"/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1676974" y="0"/>
            <a:ext cx="579005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8"/>
          <p:cNvSpPr txBox="1"/>
          <p:nvPr>
            <p:ph type="title"/>
          </p:nvPr>
        </p:nvSpPr>
        <p:spPr>
          <a:xfrm>
            <a:off x="311700" y="2511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Ochai Agbaji (SG) - </a:t>
            </a:r>
            <a:r>
              <a:rPr i="1" lang="en"/>
              <a:t>Kansas</a:t>
            </a:r>
            <a:endParaRPr i="1"/>
          </a:p>
        </p:txBody>
      </p:sp>
      <p:sp>
        <p:nvSpPr>
          <p:cNvPr id="91" name="Google Shape;91;p18"/>
          <p:cNvSpPr txBox="1"/>
          <p:nvPr>
            <p:ph idx="1" type="body"/>
          </p:nvPr>
        </p:nvSpPr>
        <p:spPr>
          <a:xfrm>
            <a:off x="311700" y="863563"/>
            <a:ext cx="8520600" cy="3416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6’6”, 215 lbs, 22 years old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Sturdy frame and 6’10” wingspan give this player amazing defensive potential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Quick release shot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Explosive athlete that can run in transition and be a lob threat.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Lateral quickness and wingspan can make him a defensive disruption from the start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He ranked 23rd in the country in 3 PT% (41), and he took the third most attempts (252) out of those 23 players. He also shot 42% on catch-and-shoot jumpers, which placed in the 89th percentile.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AWARDS AND ACCOLADES: Honorable Mention All-Big 12 (2020), First-Team All-Big 12 (2022), Big 12 Player of the Year (2022), Consensus First-Team All-American (2022), NCAA Final Four Most Outstanding Player (2022), and NCAA champion (2022)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Played all 4 years in college. Mature and ready to play in the NBA right now.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Can be a very good defender, slasher, and spot up wing.</a:t>
            </a:r>
            <a:endParaRPr sz="1200">
              <a:solidFill>
                <a:schemeClr val="dk1"/>
              </a:solidFill>
            </a:endParaRPr>
          </a:p>
        </p:txBody>
      </p:sp>
      <p:pic>
        <p:nvPicPr>
          <p:cNvPr id="92" name="Google Shape;92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24825" y="3257550"/>
            <a:ext cx="2919175" cy="1885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9"/>
          <p:cNvSpPr txBox="1"/>
          <p:nvPr>
            <p:ph type="title"/>
          </p:nvPr>
        </p:nvSpPr>
        <p:spPr>
          <a:xfrm>
            <a:off x="311700" y="3537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Weaknesses</a:t>
            </a:r>
            <a:endParaRPr/>
          </a:p>
        </p:txBody>
      </p:sp>
      <p:sp>
        <p:nvSpPr>
          <p:cNvPr id="98" name="Google Shape;98;p19"/>
          <p:cNvSpPr txBox="1"/>
          <p:nvPr>
            <p:ph idx="1" type="body"/>
          </p:nvPr>
        </p:nvSpPr>
        <p:spPr>
          <a:xfrm>
            <a:off x="311700" y="926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Poor ball handler - when trying to drive often settled for floaters. However, was in the 6th percentile for floaters.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Doesn’t create much off of the dribble. He isn’t a creative ball handler or isolation offensive player. 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He doesn’t create shots for himself. More involved in catch and shoot, pin downs, coming off a screen, or quick off the dribble shots.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Statistics</a:t>
            </a:r>
            <a:endParaRPr/>
          </a:p>
        </p:txBody>
      </p:sp>
      <p:sp>
        <p:nvSpPr>
          <p:cNvPr id="104" name="Google Shape;104;p20"/>
          <p:cNvSpPr txBox="1"/>
          <p:nvPr/>
        </p:nvSpPr>
        <p:spPr>
          <a:xfrm>
            <a:off x="-114050" y="1017725"/>
            <a:ext cx="41058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>
                <a:solidFill>
                  <a:schemeClr val="dk1"/>
                </a:solidFill>
              </a:rPr>
              <a:t>3P% : 40.7% (Senior Year) 37.3 % (Career)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eFG% : 57%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TS%: 60%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Has grown in almost every category</a:t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105" name="Google Shape;105;p20"/>
          <p:cNvSpPr txBox="1"/>
          <p:nvPr/>
        </p:nvSpPr>
        <p:spPr>
          <a:xfrm>
            <a:off x="3671725" y="1017725"/>
            <a:ext cx="32274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Averaging ~ 2 STL + BLK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500">
                <a:solidFill>
                  <a:schemeClr val="dk1"/>
                </a:solidFill>
              </a:rPr>
              <a:t>1.9 fouls per game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06" name="Google Shape;106;p20"/>
          <p:cNvSpPr txBox="1"/>
          <p:nvPr/>
        </p:nvSpPr>
        <p:spPr>
          <a:xfrm>
            <a:off x="6004025" y="932975"/>
            <a:ext cx="30627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FT%: 71.4 FTA: 3.9(Senior Year) 2.5 (Career) FT rate -.28 (FTA/FGA)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AST to TOV ratio 2.0/2.1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AST%/Usage%: 8.7%/25.3%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07" name="Google Shape;10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325750"/>
            <a:ext cx="9144001" cy="17495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1"/>
          <p:cNvSpPr txBox="1"/>
          <p:nvPr>
            <p:ph type="title"/>
          </p:nvPr>
        </p:nvSpPr>
        <p:spPr>
          <a:xfrm>
            <a:off x="357325" y="2625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Comparable Players</a:t>
            </a:r>
            <a:endParaRPr/>
          </a:p>
        </p:txBody>
      </p:sp>
      <p:sp>
        <p:nvSpPr>
          <p:cNvPr id="113" name="Google Shape;113;p21"/>
          <p:cNvSpPr txBox="1"/>
          <p:nvPr>
            <p:ph idx="1" type="body"/>
          </p:nvPr>
        </p:nvSpPr>
        <p:spPr>
          <a:xfrm>
            <a:off x="209050" y="958575"/>
            <a:ext cx="4260300" cy="386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Other 3 and D wings around the league: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Cam Johnson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i="1" lang="en">
                <a:solidFill>
                  <a:schemeClr val="dk1"/>
                </a:solidFill>
              </a:rPr>
              <a:t>Andrew Wiggins</a:t>
            </a:r>
            <a:endParaRPr b="1" i="1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Mikal Bridges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Jerami Grant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Og Anunoby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Trevor Ariza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Robert Covington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i="1" lang="en">
                <a:solidFill>
                  <a:schemeClr val="dk1"/>
                </a:solidFill>
              </a:rPr>
              <a:t>Danny Green</a:t>
            </a:r>
            <a:endParaRPr b="1" i="1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Wesley Matthews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21"/>
          <p:cNvSpPr txBox="1"/>
          <p:nvPr/>
        </p:nvSpPr>
        <p:spPr>
          <a:xfrm>
            <a:off x="4617625" y="958575"/>
            <a:ext cx="42603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Specific to Ochai: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Desmond Bane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OG Anunoby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Jae Crowder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